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60" r:id="rId4"/>
    <p:sldId id="262" r:id="rId5"/>
    <p:sldId id="261" r:id="rId6"/>
    <p:sldId id="264" r:id="rId7"/>
    <p:sldId id="263" r:id="rId8"/>
    <p:sldId id="265" r:id="rId9"/>
    <p:sldId id="266" r:id="rId10"/>
    <p:sldId id="269" r:id="rId11"/>
    <p:sldId id="267" r:id="rId12"/>
    <p:sldId id="268" r:id="rId13"/>
    <p:sldId id="270" r:id="rId14"/>
    <p:sldId id="271" r:id="rId15"/>
    <p:sldId id="272" r:id="rId16"/>
    <p:sldId id="274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088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gif>
</file>

<file path=ppt/media/image11.jpg>
</file>

<file path=ppt/media/image12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AF9ED-E62B-46A9-9D8C-B841448C08FA}" type="datetimeFigureOut">
              <a:rPr lang="ru-RU" smtClean="0"/>
              <a:t>03.03.2022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A41D0-2CE5-454C-8AE6-71F3847DA5B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199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FFBE0E-924E-4B2D-B76D-7050D0BA4D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ACD9EA-2DB2-4129-8F50-4D8CDB5F61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5328DC-F94F-4887-9CEE-F3227AF16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1AFCA-C2B8-48B3-A8C7-41F820202C9E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A10AE3-9E22-46F9-A8BE-C533573CA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F939E5-31E6-433B-BA7F-E839BBAC2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4335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77312E-18CB-468A-9977-DAF25C6BD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B0F668-E269-4957-A2C3-970D682FE8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2E0511-0F97-404A-A848-2753DFF71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3ED46-E566-4F40-A1E3-58A47123CD8D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58FEA2-BD20-4DD9-9922-564E458F1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4E6492-F081-42BC-B8A4-3B63924A2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056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45EE71F-583A-40EB-9B90-2C33B1DF72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448BDAD-14D4-41F3-B887-15990524C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49D155-134A-42E8-888D-88619F11A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4C8-8107-4CFD-ADC0-CEEC273FDC63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E28A14-7955-4F36-AF88-3783EB899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86C6B4-4B97-4390-BF8B-97E3C6A8D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765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45A250-0D0A-4DEE-AF74-F8D8A37E0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008BD90-D134-4E24-872D-7A6B4EAE7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86D422-95AD-4CBC-9C76-27B2E5C58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D5F28-68D1-4469-ABC7-A8FBDD2E4337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360D93-9325-4D2A-AC75-F985672E3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38B049-5547-404B-AC89-165B3F104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30" y="6356350"/>
            <a:ext cx="2743200" cy="365125"/>
          </a:xfrm>
        </p:spPr>
        <p:txBody>
          <a:bodyPr/>
          <a:lstStyle>
            <a:lvl1pPr>
              <a:defRPr sz="2000" baseline="0"/>
            </a:lvl1pPr>
          </a:lstStyle>
          <a:p>
            <a:fld id="{9129573D-440F-46AF-BB03-E73C9E9E865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3" name="Управляющая кнопка: &quot;На главную&quot; 12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94E4B4B0-CAED-426A-8A06-337DC5AFAC29}"/>
              </a:ext>
            </a:extLst>
          </p:cNvPr>
          <p:cNvSpPr/>
          <p:nvPr userDrawn="1"/>
        </p:nvSpPr>
        <p:spPr>
          <a:xfrm>
            <a:off x="10622880" y="6361475"/>
            <a:ext cx="360000" cy="360000"/>
          </a:xfrm>
          <a:prstGeom prst="actionButtonHome">
            <a:avLst/>
          </a:prstGeom>
          <a:solidFill>
            <a:schemeClr val="bg1">
              <a:alpha val="0"/>
            </a:schemeClr>
          </a:solidFill>
          <a:ln w="508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Управляющая кнопка: &quot;Пустой&quot; 13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24BFA60F-E4B5-49F7-B866-CFDCDCAAF252}"/>
              </a:ext>
            </a:extLst>
          </p:cNvPr>
          <p:cNvSpPr/>
          <p:nvPr userDrawn="1"/>
        </p:nvSpPr>
        <p:spPr>
          <a:xfrm>
            <a:off x="11091770" y="6361475"/>
            <a:ext cx="360000" cy="360000"/>
          </a:xfrm>
          <a:prstGeom prst="actionButtonBlank">
            <a:avLst/>
          </a:prstGeom>
          <a:solidFill>
            <a:srgbClr val="FF0000"/>
          </a:solidFill>
          <a:ln w="41275" cap="rnd" cmpd="sng">
            <a:solidFill>
              <a:srgbClr val="FF0000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351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3D4970-3050-4071-B37D-B95A7E193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05F00D1-3D5D-4DAA-9F69-A3846845A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B8316D-98A2-430F-A52F-E42D9EA07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F7312-3810-4884-89B4-D3B513F108CE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548A52-BA3A-46C9-A99F-50A31F12A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20A50F-CA19-4D1D-BA82-B2D848FB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342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12BB18-3EFC-40BB-BD2A-2C0E908A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0FF628-36B2-45BA-A9EF-ECBC79E4B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EE1A47-DBCF-43B8-A87D-0DF8B9FF3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753D0C2-9B56-466B-8261-FF7780F3B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F4DA-028E-4542-922F-D86046D2EF83}" type="datetime1">
              <a:rPr lang="ru-RU" smtClean="0"/>
              <a:t>03.03.2022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DE11A7-8752-41B8-89FF-9EBC133A9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C4E839D-C2EF-4056-B259-8859A4BA2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284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CFE912-9097-4307-957A-9886ABBB8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93FB75A-F5B0-4497-9146-76219F332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608BD48-6C9A-41D3-A239-755690365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969FBDC-8BC8-4D17-9E72-9AE077FB08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56EFE5-2A69-4835-AA48-0A5BAA1ED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7265A78-ABE0-4938-9516-456E9F58A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8FE70-59CE-4967-8026-43650A04E8AC}" type="datetime1">
              <a:rPr lang="ru-RU" smtClean="0"/>
              <a:t>03.03.2022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7A3D021-C865-473A-B9DC-59199E334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8681F20-0054-40E2-B6E5-FF94BBA98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113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25F3D-8C48-493F-B62C-77F077367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C2577-9A6A-4DEF-96EF-51F3FA3D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F0F8-AA57-434A-8ECF-ECBD2B7EF967}" type="datetime1">
              <a:rPr lang="ru-RU" smtClean="0"/>
              <a:t>03.03.2022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C9A7B55-AEAF-4803-BD1B-25513678D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712A9DE-7BD8-4161-B5B5-868BAFD6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30" y="6356350"/>
            <a:ext cx="2743200" cy="365125"/>
          </a:xfrm>
        </p:spPr>
        <p:txBody>
          <a:bodyPr/>
          <a:lstStyle>
            <a:lvl1pPr>
              <a:defRPr sz="2000" baseline="0"/>
            </a:lvl1pPr>
          </a:lstStyle>
          <a:p>
            <a:fld id="{9129573D-440F-46AF-BB03-E73C9E9E865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Управляющая кнопка: &quot;На главную&quot; 5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8511C2E0-DEFB-4B87-A51C-C4A317C841B1}"/>
              </a:ext>
            </a:extLst>
          </p:cNvPr>
          <p:cNvSpPr/>
          <p:nvPr userDrawn="1"/>
        </p:nvSpPr>
        <p:spPr>
          <a:xfrm>
            <a:off x="10622880" y="6361475"/>
            <a:ext cx="360000" cy="360000"/>
          </a:xfrm>
          <a:prstGeom prst="actionButtonHome">
            <a:avLst/>
          </a:prstGeom>
          <a:solidFill>
            <a:schemeClr val="bg1">
              <a:alpha val="0"/>
            </a:schemeClr>
          </a:solidFill>
          <a:ln w="508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&quot;Пустой&quot; 6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2AAC38BB-1C09-4F66-BDF4-9331944B210A}"/>
              </a:ext>
            </a:extLst>
          </p:cNvPr>
          <p:cNvSpPr/>
          <p:nvPr userDrawn="1"/>
        </p:nvSpPr>
        <p:spPr>
          <a:xfrm>
            <a:off x="11091770" y="6361475"/>
            <a:ext cx="360000" cy="360000"/>
          </a:xfrm>
          <a:prstGeom prst="actionButtonBlank">
            <a:avLst/>
          </a:prstGeom>
          <a:solidFill>
            <a:srgbClr val="FF0000"/>
          </a:solidFill>
          <a:ln w="41275" cap="rnd" cmpd="sng">
            <a:solidFill>
              <a:srgbClr val="FF0000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357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C893D25-D97F-4474-B8F4-BE7F87EFD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F558E-A4C5-4E67-9C64-E147FEFDA988}" type="datetime1">
              <a:rPr lang="ru-RU" smtClean="0"/>
              <a:t>03.03.2022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8DA21F6-E0C7-4560-8C6E-78C6C7354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8D12364-1B83-4478-8DE6-2A949AC1A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2330" y="6356350"/>
            <a:ext cx="2743200" cy="365125"/>
          </a:xfrm>
        </p:spPr>
        <p:txBody>
          <a:bodyPr/>
          <a:lstStyle>
            <a:lvl1pPr>
              <a:defRPr sz="2000" baseline="0"/>
            </a:lvl1pPr>
          </a:lstStyle>
          <a:p>
            <a:fld id="{9129573D-440F-46AF-BB03-E73C9E9E865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Управляющая кнопка: &quot;На главную&quot; 13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906E5C77-B699-4B30-85F7-4CDA9EA392A5}"/>
              </a:ext>
            </a:extLst>
          </p:cNvPr>
          <p:cNvSpPr/>
          <p:nvPr userDrawn="1"/>
        </p:nvSpPr>
        <p:spPr>
          <a:xfrm>
            <a:off x="10622880" y="6361475"/>
            <a:ext cx="360000" cy="360000"/>
          </a:xfrm>
          <a:prstGeom prst="actionButtonHome">
            <a:avLst/>
          </a:prstGeom>
          <a:solidFill>
            <a:schemeClr val="bg1">
              <a:alpha val="0"/>
            </a:schemeClr>
          </a:solidFill>
          <a:ln w="508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Управляющая кнопка: &quot;Пустой&quot; 14">
            <a:hlinkClick r:id="" action="ppaction://hlinkshowjump?jump=endshow" highlightClick="1"/>
            <a:extLst>
              <a:ext uri="{FF2B5EF4-FFF2-40B4-BE49-F238E27FC236}">
                <a16:creationId xmlns:a16="http://schemas.microsoft.com/office/drawing/2014/main" id="{152BB522-AD17-434A-B756-C6BD7041EC5E}"/>
              </a:ext>
            </a:extLst>
          </p:cNvPr>
          <p:cNvSpPr/>
          <p:nvPr userDrawn="1"/>
        </p:nvSpPr>
        <p:spPr>
          <a:xfrm>
            <a:off x="11091770" y="6361475"/>
            <a:ext cx="360000" cy="360000"/>
          </a:xfrm>
          <a:prstGeom prst="actionButtonBlank">
            <a:avLst/>
          </a:prstGeom>
          <a:solidFill>
            <a:srgbClr val="FF0000"/>
          </a:solidFill>
          <a:ln w="41275" cap="rnd" cmpd="sng">
            <a:solidFill>
              <a:srgbClr val="FF0000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843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D838E5E-CD77-4469-906A-A1D24B96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4D8D246-86BB-4BB0-8838-914CCB3B5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AE41A5-C46B-4BA7-B479-CCC26049A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0FFE38-3749-46FD-8BEA-A79C7C7C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47C9B-E9CA-4F71-9F77-05B3BD7EB31C}" type="datetime1">
              <a:rPr lang="ru-RU" smtClean="0"/>
              <a:t>03.03.2022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646D7F5-AED2-40BC-9F6A-A6E5D89CD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FEE22FB-AE45-4909-9A41-02B51B69F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8232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46A9A7-EDD1-4F41-BE5C-E57CE3BC6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976086B-3912-4FAC-BB42-7BFECB9E03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003E08B-99B6-4790-92BC-7D6FA5294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856441D-BC6B-4F40-B7CB-6052AB02B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67EBA-DA7F-4068-9B6A-E13446484A74}" type="datetime1">
              <a:rPr lang="ru-RU" smtClean="0"/>
              <a:t>03.03.2022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F0AA6C0-78EB-4038-8CB0-41DD2C129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E70755-5D72-4D85-BE15-8AD3BA1F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9234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63CC15-795A-485A-B793-AA18E103C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88745B6-3793-49FA-9CA9-E88DC1EFF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17AA31-4971-44F0-B3E6-78C4B3E2CC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86644-1E90-42A5-9B1B-9E408EAC3BAC}" type="datetime1">
              <a:rPr lang="ru-RU" smtClean="0"/>
              <a:t>03.03.2022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BB528D0-FE6E-4D59-90EB-832FAEA37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EDD9D3-2912-46E6-ABE2-16D8392266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9573D-440F-46AF-BB03-E73C9E9E86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331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5f5ms42Gbg?feature=oembe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0DF0F-1067-4091-BBF5-FDD491B7C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ru-RU" dirty="0"/>
              <a:t>Конструктивные элементы книжного блока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7219E1-6206-456C-A891-88E4E3AB0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8052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32AB3C-4D49-4EB6-9448-70DABC0B5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Переплетная крышка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2E2E98-65F3-4D8D-81C3-C0338834D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3759"/>
            <a:ext cx="10515600" cy="403320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Основная часть переплета, состоящая из сторонок и корешка, покрытых переплетным материалом.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CC1619-CEFC-49DA-A596-135C6F596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10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B41FFF-D188-484D-8E6E-DA543D696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970" y="3498532"/>
            <a:ext cx="5052060" cy="304038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135065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747304-83D9-4650-9509-D47D57422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Тиснение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8C5A12-7E9A-44BE-8570-1703FB4C2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Полиграфический процесс отделки готовой продукции. Бывают разновидности: </a:t>
            </a:r>
          </a:p>
          <a:p>
            <a:pPr marL="0" indent="0">
              <a:buNone/>
            </a:pPr>
            <a:r>
              <a:rPr lang="ru-RU" b="1" dirty="0" err="1"/>
              <a:t>Конгревное</a:t>
            </a:r>
            <a:r>
              <a:rPr lang="ru-RU" b="1" dirty="0"/>
              <a:t> тиснение </a:t>
            </a:r>
            <a:r>
              <a:rPr lang="ru-RU" dirty="0"/>
              <a:t>— получение многоуровневого рельефного (выпукло-вогнутого) изображения без фольги на бумаге и картоне при их сжатии между штампом и контрштампом, похожее на барельеф. </a:t>
            </a:r>
          </a:p>
          <a:p>
            <a:pPr marL="0" indent="0">
              <a:buNone/>
            </a:pPr>
            <a:r>
              <a:rPr lang="ru-RU" b="1" dirty="0" err="1"/>
              <a:t>Блинтовое</a:t>
            </a:r>
            <a:r>
              <a:rPr lang="ru-RU" b="1" dirty="0"/>
              <a:t> тиснение </a:t>
            </a:r>
            <a:r>
              <a:rPr lang="ru-RU" dirty="0"/>
              <a:t>— бескрасочное тиснение, на переплетных крышках, реже - обложках, с помощью штампов, которые выглаживают переплетный материал, углубляя его в месте тиснения и меняя его фактуру. При данном виде тиснения, изображение вдавливается (без краски и фольги) в бумагу или картон. </a:t>
            </a:r>
          </a:p>
          <a:p>
            <a:pPr marL="0" indent="0">
              <a:buNone/>
            </a:pPr>
            <a:r>
              <a:rPr lang="ru-RU" b="1" dirty="0"/>
              <a:t>Тиснение фольгой </a:t>
            </a:r>
            <a:r>
              <a:rPr lang="ru-RU" dirty="0"/>
              <a:t>— тиснение, при котором между нагретым клише и материалом (бумагой, кожей, пластиком и т. д.) протягивается фольга и производится прессование. Под действием нагретого клише металлизированное или пигментное напыление отстает от пленки-носителя и закрепляется клеевым слоем на поверхности </a:t>
            </a:r>
            <a:r>
              <a:rPr lang="ru-RU" dirty="0" err="1"/>
              <a:t>тиснимого</a:t>
            </a:r>
            <a:r>
              <a:rPr lang="ru-RU" dirty="0"/>
              <a:t> материала.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BB571EE-34EB-4B31-9B59-FAF684CD9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4513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3CDE7F-C408-49F5-9882-90BC6D311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Бинты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A4570A-A295-437E-BC46-4C3CFAA71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483108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Полоски кожи или картона, приклеиваемые на </a:t>
            </a:r>
            <a:r>
              <a:rPr lang="ru-RU" dirty="0" err="1"/>
              <a:t>отстав</a:t>
            </a:r>
            <a:r>
              <a:rPr lang="ru-RU" dirty="0"/>
              <a:t> перед оклейкой переплетным материалом. После оклейки образуют рельеф на корешке (выпуклые поперечные декоративные элементы на корешке) 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8F5C435-75DA-43AC-B9AC-05FB2F883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12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41494A-C324-41E7-BD32-9E0E4FF19E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460" y="1690688"/>
            <a:ext cx="6019800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6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99E778-407F-46E1-A205-C2DF40E5D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Подвертка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9A6554-74F7-4279-B081-14377F622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Часть покрытия крышек переплёта, подвёрнутая на их внутреннюю сторону. Может украшаться бордюром (как правило, тиснением золотом); нередко на подвёртке мелкими буквами указывается имя автора переплёта.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A7456B9-65F2-41DE-AED3-DAF65351E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13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7CEC8D-71F3-4071-B3B4-38D9BFE01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076" y="3760979"/>
            <a:ext cx="3355848" cy="2777933"/>
          </a:xfrm>
          <a:prstGeom prst="rect">
            <a:avLst/>
          </a:prstGeom>
          <a:effectLst>
            <a:softEdge rad="76200"/>
          </a:effectLst>
        </p:spPr>
      </p:pic>
    </p:spTree>
    <p:extLst>
      <p:ext uri="{BB962C8B-B14F-4D97-AF65-F5344CB8AC3E}">
        <p14:creationId xmlns:p14="http://schemas.microsoft.com/office/powerpoint/2010/main" val="1521289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03DE36-E9D2-4DBA-BE5D-535ADB24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Авантитул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EAB367-8DF1-4B69-BFCA-BA19CCB5C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Первая страница двойного титульного листа. Она имеет композиционно-оформительское значение, позволяет разгрузить основной титульный лист. На авантитуле могут быть напечатаны надзаголовочные данные, выходные данные; на нем помещают также издательскую марку, иногда повторяют фамилию автора и название.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4334B6-B9BF-4DA6-B75E-30CB25B4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5730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D26D7C-786F-47BE-AB3B-08D92483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Титульный лист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9DF29D-8A2C-4A08-88D5-1EF2EA3F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Титула являются оформительскими элементами </a:t>
            </a:r>
            <a:r>
              <a:rPr lang="ru-RU" dirty="0" err="1"/>
              <a:t>книжножурнальных</a:t>
            </a:r>
            <a:r>
              <a:rPr lang="ru-RU" dirty="0"/>
              <a:t> и газетных изданий.</a:t>
            </a:r>
          </a:p>
          <a:p>
            <a:pPr marL="0" indent="0">
              <a:buNone/>
            </a:pPr>
            <a:r>
              <a:rPr lang="ru-RU" dirty="0"/>
              <a:t>Основной (главный) титул может быть 2-х или 4-х полосным.</a:t>
            </a:r>
          </a:p>
          <a:p>
            <a:pPr marL="0" indent="0">
              <a:buNone/>
            </a:pPr>
            <a:r>
              <a:rPr lang="ru-RU" b="1" u="sng" dirty="0"/>
              <a:t>2-х полосный:</a:t>
            </a:r>
          </a:p>
          <a:p>
            <a:pPr marL="0" indent="0">
              <a:buNone/>
            </a:pPr>
            <a:r>
              <a:rPr lang="ru-RU" dirty="0"/>
              <a:t>1 (3) полоса — титул; </a:t>
            </a:r>
            <a:br>
              <a:rPr lang="ru-RU" dirty="0"/>
            </a:br>
            <a:r>
              <a:rPr lang="ru-RU" dirty="0"/>
              <a:t>2 (4) полоса — контртитул, на котором, обычно, располагают аннотацию, либо полоса может быть пустой.</a:t>
            </a:r>
          </a:p>
          <a:p>
            <a:pPr marL="0" indent="0">
              <a:buNone/>
            </a:pPr>
            <a:r>
              <a:rPr lang="ru-RU" b="1" u="sng" dirty="0"/>
              <a:t>4-х полосный:</a:t>
            </a:r>
          </a:p>
          <a:p>
            <a:pPr marL="0" indent="0">
              <a:buNone/>
            </a:pPr>
            <a:r>
              <a:rPr lang="ru-RU" dirty="0"/>
              <a:t>1 полоса — авантитул;</a:t>
            </a:r>
            <a:br>
              <a:rPr lang="ru-RU" dirty="0"/>
            </a:br>
            <a:r>
              <a:rPr lang="ru-RU" dirty="0"/>
              <a:t>2 полоса — фронтиспис (титульная иллюстрация); </a:t>
            </a:r>
            <a:br>
              <a:rPr lang="ru-RU" dirty="0"/>
            </a:br>
            <a:r>
              <a:rPr lang="ru-RU" dirty="0"/>
              <a:t>3 полоса — основной титул; </a:t>
            </a:r>
            <a:br>
              <a:rPr lang="ru-RU" dirty="0"/>
            </a:br>
            <a:r>
              <a:rPr lang="ru-RU" dirty="0"/>
              <a:t>4 полоса — пустая полоса или контртитул.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18809B3-129B-41A0-92F5-099F2DFE7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3405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D7CE6-4E0D-4E6D-A24F-9E84D1A1D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Традиционный книжный переплет</a:t>
            </a:r>
          </a:p>
        </p:txBody>
      </p:sp>
      <p:pic>
        <p:nvPicPr>
          <p:cNvPr id="7" name="Мультимедиа в Интернете 6" title="История книги: от папирусных свитков до электронных книг📚">
            <a:hlinkClick r:id="" action="ppaction://media"/>
            <a:extLst>
              <a:ext uri="{FF2B5EF4-FFF2-40B4-BE49-F238E27FC236}">
                <a16:creationId xmlns:a16="http://schemas.microsoft.com/office/drawing/2014/main" id="{61E1147F-D039-4356-9D89-D28D244523C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639D56C-CE44-4A63-B09A-C1F810D80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16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58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0A16871-2801-4781-8B4D-D3176B00B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t>2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889D15-108F-4B0A-9EFA-1EB604A187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147" y="833622"/>
            <a:ext cx="8933706" cy="5190755"/>
          </a:xfrm>
          <a:prstGeom prst="rect">
            <a:avLst/>
          </a:prstGeom>
        </p:spPr>
      </p:pic>
      <p:sp>
        <p:nvSpPr>
          <p:cNvPr id="6" name="Управляющая кнопка: &quot;Пустой&quot; 5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912F56DB-3B48-4EBC-8B93-B1DBA46CD192}"/>
              </a:ext>
            </a:extLst>
          </p:cNvPr>
          <p:cNvSpPr/>
          <p:nvPr/>
        </p:nvSpPr>
        <p:spPr>
          <a:xfrm>
            <a:off x="3508477" y="6356350"/>
            <a:ext cx="5175045" cy="365125"/>
          </a:xfrm>
          <a:prstGeom prst="actionButtonBlank">
            <a:avLst/>
          </a:prstGeom>
          <a:solidFill>
            <a:srgbClr val="FFC000"/>
          </a:solidFill>
          <a:ln w="50800" cap="rnd">
            <a:solidFill>
              <a:srgbClr val="FFC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/>
          <a:lstStyle/>
          <a:p>
            <a:pPr algn="ctr"/>
            <a:r>
              <a:rPr lang="ru-RU" sz="2400" dirty="0">
                <a:solidFill>
                  <a:schemeClr val="bg2">
                    <a:lumMod val="25000"/>
                  </a:schemeClr>
                </a:solidFill>
              </a:rPr>
              <a:t>смотреть видео</a:t>
            </a:r>
          </a:p>
        </p:txBody>
      </p:sp>
    </p:spTree>
    <p:extLst>
      <p:ext uri="{BB962C8B-B14F-4D97-AF65-F5344CB8AC3E}">
        <p14:creationId xmlns:p14="http://schemas.microsoft.com/office/powerpoint/2010/main" val="4195550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150A4-432B-40EA-9FCA-E4A649DC7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9246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Книжный блок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977AE24E-BD83-4A18-83BF-6D9FC985C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026" y="1493520"/>
            <a:ext cx="5801784" cy="4351338"/>
          </a:xfrm>
          <a:effectLst>
            <a:softEdge rad="292100"/>
          </a:effec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623B2C-082D-46AE-A687-BE5D54F68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029507-D7E2-49CD-9F16-B0F62D85249A}"/>
              </a:ext>
            </a:extLst>
          </p:cNvPr>
          <p:cNvSpPr txBox="1"/>
          <p:nvPr/>
        </p:nvSpPr>
        <p:spPr>
          <a:xfrm>
            <a:off x="614680" y="1782257"/>
            <a:ext cx="519005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Основная часть материальной конструкции издания, состоящая из комплекта листов (тетрадей), расположенных в определенной последовательности, скрепленных между собой для вставки в переплетную крышку или крытья обложкой. Существуют два способа </a:t>
            </a:r>
            <a:r>
              <a:rPr lang="ru-RU" sz="2000" dirty="0" err="1"/>
              <a:t>комплектовки</a:t>
            </a:r>
            <a:r>
              <a:rPr lang="ru-RU" sz="2000" dirty="0"/>
              <a:t> брошюрных и книжных блоков — вкладкой и подборкой. Вкладкой комплектуют брошюрные блоки, имеющие небольшой объем — 64—80 с, что соответствует толщине блока 4—5 мм.</a:t>
            </a:r>
          </a:p>
        </p:txBody>
      </p:sp>
    </p:spTree>
    <p:extLst>
      <p:ext uri="{BB962C8B-B14F-4D97-AF65-F5344CB8AC3E}">
        <p14:creationId xmlns:p14="http://schemas.microsoft.com/office/powerpoint/2010/main" val="318035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E4E477-1592-49B6-8F24-FF200F0A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Корешок книжного блока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3C66B8-F7F8-4B36-B472-959B85DE0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Сторона книжного блока, где скрепляются тетради или листы, его составляющие. По форме корешок блока может быть кашированным, кругленым, прямым.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0A3CC81-B9CF-42D4-A5FA-F3ED7791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9F41ED7-D107-4532-9B7F-FF5F265544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720" y="3429000"/>
            <a:ext cx="4480560" cy="3203600"/>
          </a:xfrm>
          <a:prstGeom prst="rect">
            <a:avLst/>
          </a:prstGeom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9932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34435B-BC4A-48DE-9870-C0C089516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Обрез книжного блока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927C7-854E-4C8B-B752-B741CD8BB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Обрез блока (верхний, боковой, нижний) — края книжного блока, подвергаемые трехсторонней обрезке, закраске, золочению, </a:t>
            </a:r>
            <a:r>
              <a:rPr lang="ru-RU" dirty="0" err="1"/>
              <a:t>торшонированию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64D852-A759-44E7-ACD8-270AD4653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A36753C-9138-45EF-A336-8A5FDA8FA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285" y="3341855"/>
            <a:ext cx="5069430" cy="337962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55487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8B69AD-8D3E-49B3-90EE-609F093C8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Каптал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47C075-670B-4E6D-8AE4-89C6CF6DA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9835"/>
            <a:ext cx="6326504" cy="368712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Тканевая лента с утолщенным краем, наклеиваемая на верхний и нижний края корешка обрезанного книжного блока для повышения прочности скрепления тетрадей в корешке.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08C45B0-EEBE-4281-95BD-A4588C000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EB339B5-FE77-4C76-938B-5C8744B26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704" y="1540192"/>
            <a:ext cx="4529455" cy="4529455"/>
          </a:xfrm>
          <a:prstGeom prst="rect">
            <a:avLst/>
          </a:prstGeom>
          <a:effectLst>
            <a:softEdge rad="266700"/>
          </a:effectLst>
        </p:spPr>
      </p:pic>
    </p:spTree>
    <p:extLst>
      <p:ext uri="{BB962C8B-B14F-4D97-AF65-F5344CB8AC3E}">
        <p14:creationId xmlns:p14="http://schemas.microsoft.com/office/powerpoint/2010/main" val="223310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9F3FD2-4AFA-4E97-93E6-8E1280A6B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Ляссе (ленточка-закладка)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0235E8-BE47-4994-AD13-BCE79E392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6639"/>
            <a:ext cx="5257800" cy="385032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Тесьма, служащая закладкой, наклеиваемая в верхней части корешка книжного блока таким образом, чтобы ее конец выходил за пределы нижнего обреза блока.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5AA13A8-7511-4C98-9E31-66A62C72A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706811C-D3C1-44FC-92A5-74E531755A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3770" y="1924368"/>
            <a:ext cx="4888109" cy="3506470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171961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D2ED14-45AF-4489-89B1-A855ED7A9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Отстав</a:t>
            </a:r>
            <a:r>
              <a:rPr lang="ru-RU" dirty="0"/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54D881-FAD5-4CCA-9736-68750CA39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Полоска плотной бумаги или картона, наклеиваемая на корешок переплетной крышки для придания ему прочности и упругости.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ADEDE28-5253-4159-AC06-466E5390C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8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75D4E7-60FA-481D-93A7-98BE5FF47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6678" y="3213792"/>
            <a:ext cx="4898644" cy="3434182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290119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5FA04B-90AE-43BB-AAB9-11EB68E42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Форзац (</a:t>
            </a:r>
            <a:r>
              <a:rPr lang="ru-RU" dirty="0" err="1"/>
              <a:t>нахзац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B171B4-4110-4CE2-9CA2-29B67F9A7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1284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Конструктивный элемент издания в виде </a:t>
            </a:r>
            <a:r>
              <a:rPr lang="ru-RU" dirty="0" err="1"/>
              <a:t>односгибного</a:t>
            </a:r>
            <a:r>
              <a:rPr lang="ru-RU" dirty="0"/>
              <a:t> листа бумаги (четырехстраничная тетрадь) или конструкции из двух листов, скрепляющих книжный блок с передней/задней сторонкой переплетной крышки. Иногда на форзац/</a:t>
            </a:r>
            <a:r>
              <a:rPr lang="ru-RU" dirty="0" err="1"/>
              <a:t>нахзац</a:t>
            </a:r>
            <a:r>
              <a:rPr lang="ru-RU" dirty="0"/>
              <a:t> размещают орнамент (крайне редко рисунок).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BFC4C7F-42C0-4A93-A395-462858DCB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9573D-440F-46AF-BB03-E73C9E9E8650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E46C9E-A328-4385-8249-2EF97E32F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856044"/>
            <a:ext cx="5483450" cy="3427156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28048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Оранжевый и красный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609</Words>
  <Application>Microsoft Office PowerPoint</Application>
  <PresentationFormat>Широкоэкранный</PresentationFormat>
  <Paragraphs>53</Paragraphs>
  <Slides>16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Конструктивные элементы книжного блока</vt:lpstr>
      <vt:lpstr>Презентация PowerPoint</vt:lpstr>
      <vt:lpstr>Книжный блок</vt:lpstr>
      <vt:lpstr>Корешок книжного блока </vt:lpstr>
      <vt:lpstr>Обрез книжного блока </vt:lpstr>
      <vt:lpstr>Каптал</vt:lpstr>
      <vt:lpstr>Ляссе (ленточка-закладка)</vt:lpstr>
      <vt:lpstr>Отстав </vt:lpstr>
      <vt:lpstr>Форзац (нахзац)</vt:lpstr>
      <vt:lpstr>Переплетная крышка </vt:lpstr>
      <vt:lpstr>Тиснение</vt:lpstr>
      <vt:lpstr>Бинты</vt:lpstr>
      <vt:lpstr>Подвертка</vt:lpstr>
      <vt:lpstr>Авантитул</vt:lpstr>
      <vt:lpstr>Титульный лист</vt:lpstr>
      <vt:lpstr>Традиционный книжный переплет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Конструктивные элементы книжного блока</dc:title>
  <dc:creator>Аноним Анонимович</dc:creator>
  <cp:lastModifiedBy>Аноним Анонимович</cp:lastModifiedBy>
  <cp:revision>1</cp:revision>
  <dcterms:created xsi:type="dcterms:W3CDTF">2022-03-02T16:34:19Z</dcterms:created>
  <dcterms:modified xsi:type="dcterms:W3CDTF">2022-03-03T17:56:33Z</dcterms:modified>
</cp:coreProperties>
</file>

<file path=docProps/thumbnail.jpeg>
</file>